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9"/>
  </p:notesMasterIdLst>
  <p:sldIdLst>
    <p:sldId id="256" r:id="rId2"/>
    <p:sldId id="290" r:id="rId3"/>
    <p:sldId id="296" r:id="rId4"/>
    <p:sldId id="292" r:id="rId5"/>
    <p:sldId id="299" r:id="rId6"/>
    <p:sldId id="294" r:id="rId7"/>
    <p:sldId id="28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5" autoAdjust="0"/>
    <p:restoredTop sz="94660" autoAdjust="0"/>
  </p:normalViewPr>
  <p:slideViewPr>
    <p:cSldViewPr snapToGrid="0">
      <p:cViewPr varScale="1">
        <p:scale>
          <a:sx n="79" d="100"/>
          <a:sy n="79" d="100"/>
        </p:scale>
        <p:origin x="9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44F88-FCC6-41B4-B8E5-3A64D7F0CD2E}" type="datetimeFigureOut">
              <a:rPr lang="uk-UA" smtClean="0"/>
              <a:pPr/>
              <a:t>09.07.2020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93683-2B49-4DC1-BD8A-041A24FD3B0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016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15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6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50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2750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28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24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11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001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462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84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7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98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5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3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0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3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9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8942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8788" y="257176"/>
            <a:ext cx="8316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Подільська райдержадміністрація і  громадськість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0520" y="2179320"/>
            <a:ext cx="10529290" cy="830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3525">
              <a:buFont typeface="Wingdings" pitchFamily="2" charset="2"/>
              <a:buChar char="ü"/>
            </a:pPr>
            <a:r>
              <a:rPr lang="uk-UA" sz="2400" b="1" noProof="1" smtClean="0"/>
              <a:t> Реалізація державної політики у сфері</a:t>
            </a:r>
          </a:p>
          <a:p>
            <a:pPr indent="263525"/>
            <a:r>
              <a:rPr lang="uk-UA" sz="2400" b="1" noProof="1" smtClean="0"/>
              <a:t> сприяння розвитку громадянського суспільства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1840" y="3270142"/>
            <a:ext cx="11560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>
              <a:buFont typeface="Wingdings" pitchFamily="2" charset="2"/>
              <a:buChar char="ü"/>
            </a:pPr>
            <a:r>
              <a:rPr lang="uk-UA" sz="2400" b="1" dirty="0" smtClean="0"/>
              <a:t>Громадська рада при Подільській районній в місті Києві </a:t>
            </a:r>
          </a:p>
          <a:p>
            <a:pPr indent="360363"/>
            <a:r>
              <a:rPr lang="uk-UA" sz="2400" b="1" dirty="0" smtClean="0"/>
              <a:t>державній  адміністрації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0112" y="4359870"/>
            <a:ext cx="11821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>
              <a:buFont typeface="Wingdings" pitchFamily="2" charset="2"/>
              <a:buChar char="ü"/>
            </a:pPr>
            <a:r>
              <a:rPr lang="uk-UA" sz="2400" b="1" dirty="0"/>
              <a:t>Взаємодія з організаціями громадянського суспільства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7371" y="5047009"/>
            <a:ext cx="6162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60363">
              <a:buFont typeface="Wingdings" pitchFamily="2" charset="2"/>
              <a:buChar char="ü"/>
            </a:pPr>
            <a:r>
              <a:rPr lang="uk-UA" sz="2400" b="1" dirty="0" smtClean="0"/>
              <a:t>Органи самоорганізації населення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30983" y="5953538"/>
            <a:ext cx="5784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Звіт роботи відділу з питань внутрішньої </a:t>
            </a:r>
          </a:p>
          <a:p>
            <a:r>
              <a:rPr lang="uk-UA" b="1" dirty="0" smtClean="0"/>
              <a:t> політики та зв’язків з громадськістю за 2019 рік</a:t>
            </a:r>
          </a:p>
        </p:txBody>
      </p:sp>
      <p:pic>
        <p:nvPicPr>
          <p:cNvPr id="17" name="Рисунок 16" descr="pod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926" y="185195"/>
            <a:ext cx="816777" cy="10527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Прямокутник 15"/>
          <p:cNvSpPr/>
          <p:nvPr/>
        </p:nvSpPr>
        <p:spPr>
          <a:xfrm>
            <a:off x="657225" y="1558409"/>
            <a:ext cx="4446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cs typeface="Arial" pitchFamily="34" charset="0"/>
              </a:rPr>
              <a:t>Основні напрямки роботи</a:t>
            </a:r>
            <a:r>
              <a:rPr lang="uk-UA" b="1" dirty="0" smtClean="0">
                <a:cs typeface="Arial" pitchFamily="34" charset="0"/>
              </a:rPr>
              <a:t>:</a:t>
            </a:r>
            <a:endParaRPr lang="uk-UA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05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73480" y="0"/>
            <a:ext cx="9235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Подільська райдержадміністрація і  громадськість</a:t>
            </a:r>
            <a:endParaRPr lang="uk-UA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0519" y="1011382"/>
            <a:ext cx="113704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0" indent="-82550" algn="ctr"/>
            <a:r>
              <a:rPr lang="uk-UA" sz="2400" b="1" noProof="1" smtClean="0"/>
              <a:t> </a:t>
            </a:r>
            <a:r>
              <a:rPr lang="uk-UA" sz="2000" b="1" noProof="1" smtClean="0"/>
              <a:t>Реалізація державної політики у сфері сприяння розвитку </a:t>
            </a:r>
          </a:p>
          <a:p>
            <a:pPr marL="82550" lvl="0" indent="-82550" algn="ctr"/>
            <a:r>
              <a:rPr lang="uk-UA" sz="2000" b="1" noProof="1" smtClean="0"/>
              <a:t>громадянського суспільства в Україні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1004" y="1870362"/>
            <a:ext cx="11560858" cy="95410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lvl="0" indent="179388">
              <a:buFont typeface="Wingdings" pitchFamily="2" charset="2"/>
              <a:buChar char="ü"/>
            </a:pPr>
            <a:r>
              <a:rPr lang="uk-UA" sz="1400" b="1" dirty="0" smtClean="0"/>
              <a:t>Розроблено План заходів щодо реалізації в</a:t>
            </a:r>
          </a:p>
          <a:p>
            <a:pPr lvl="0" indent="179388"/>
            <a:r>
              <a:rPr lang="uk-UA" sz="1400" b="1" dirty="0" smtClean="0"/>
              <a:t>Подільському районі міста Києва у 2019</a:t>
            </a:r>
          </a:p>
          <a:p>
            <a:pPr lvl="0" indent="179388"/>
            <a:r>
              <a:rPr lang="uk-UA" sz="1400" b="1" dirty="0" smtClean="0"/>
              <a:t>році </a:t>
            </a:r>
            <a:r>
              <a:rPr lang="uk-UA" sz="1400" b="1" noProof="1" smtClean="0"/>
              <a:t>Національної стратегії сприяння розвитку </a:t>
            </a:r>
          </a:p>
          <a:p>
            <a:pPr lvl="0" indent="179388"/>
            <a:r>
              <a:rPr lang="uk-UA" sz="1400" b="1" noProof="1" smtClean="0"/>
              <a:t>громадянського суспільства в Україні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3965" y="2840182"/>
            <a:ext cx="5791200" cy="95410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indent="179388">
              <a:buFont typeface="Wingdings" pitchFamily="2" charset="2"/>
              <a:buChar char="ü"/>
            </a:pPr>
            <a:r>
              <a:rPr lang="uk-UA" sz="1400" b="1" dirty="0" smtClean="0"/>
              <a:t>Розроблено Орієнтовний план проведення </a:t>
            </a:r>
          </a:p>
          <a:p>
            <a:pPr lvl="0" indent="179388"/>
            <a:r>
              <a:rPr lang="uk-UA" sz="1400" b="1" dirty="0" smtClean="0"/>
              <a:t>консультацій з громадськістю у Подільській </a:t>
            </a:r>
          </a:p>
          <a:p>
            <a:pPr lvl="0" indent="179388"/>
            <a:r>
              <a:rPr lang="uk-UA" sz="1400" b="1" dirty="0" smtClean="0"/>
              <a:t>районній в місті Києві державній адміністрації </a:t>
            </a:r>
          </a:p>
          <a:p>
            <a:pPr lvl="0" indent="179388"/>
            <a:r>
              <a:rPr lang="uk-UA" sz="1400" b="1" dirty="0" smtClean="0"/>
              <a:t>на 2020 рік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7091" y="3768437"/>
            <a:ext cx="108065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0" algn="ctr"/>
            <a:endParaRPr lang="uk-UA" sz="1600" b="1" dirty="0" smtClean="0"/>
          </a:p>
          <a:p>
            <a:pPr marL="179388" lvl="0" algn="ctr"/>
            <a:endParaRPr lang="en-US" sz="1600" b="1" dirty="0" smtClean="0"/>
          </a:p>
          <a:p>
            <a:pPr marL="179388" lvl="0" algn="ctr"/>
            <a:r>
              <a:rPr lang="uk-UA" sz="1600" b="1" dirty="0" smtClean="0"/>
              <a:t>В рамках реалізації в Подільському районі м. Києва Національної стратегії сприяння розвитку громадянського суспільства в Україні протягом 2019 року розроблено та забезпечено: </a:t>
            </a:r>
          </a:p>
          <a:p>
            <a:pPr marL="179388" lvl="0" algn="ctr"/>
            <a:r>
              <a:rPr lang="uk-UA" sz="1600" b="1" dirty="0" smtClean="0"/>
              <a:t>  </a:t>
            </a:r>
          </a:p>
        </p:txBody>
      </p:sp>
      <p:pic>
        <p:nvPicPr>
          <p:cNvPr id="17" name="Рисунок 16" descr="pod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926" y="185195"/>
            <a:ext cx="816777" cy="10527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кутник 9"/>
          <p:cNvSpPr/>
          <p:nvPr/>
        </p:nvSpPr>
        <p:spPr>
          <a:xfrm>
            <a:off x="5915892" y="1856509"/>
            <a:ext cx="60821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180975">
              <a:buFont typeface="Arial" pitchFamily="34" charset="0"/>
              <a:buChar char="•"/>
            </a:pPr>
            <a:r>
              <a:rPr lang="uk-UA" sz="1400" b="1" noProof="1" smtClean="0"/>
              <a:t>Висвітлено на офіційному вебсайті  </a:t>
            </a:r>
            <a:r>
              <a:rPr lang="uk-UA" sz="1400" b="1" dirty="0" smtClean="0"/>
              <a:t>інформацію</a:t>
            </a:r>
            <a:r>
              <a:rPr lang="ru-RU" sz="1400" b="1" dirty="0" smtClean="0"/>
              <a:t> </a:t>
            </a:r>
            <a:r>
              <a:rPr lang="uk-UA" sz="1400" b="1" dirty="0" smtClean="0"/>
              <a:t>про виконання  Плану заходів щодо реалізації в Подільському районі міста Києва Національної стратегії сприяння розвитку громадянського суспільства в Україні у 2019 році</a:t>
            </a:r>
          </a:p>
          <a:p>
            <a:pPr marL="263525" lvl="0"/>
            <a:r>
              <a:rPr lang="uk-UA" sz="1400" noProof="1" smtClean="0"/>
              <a:t> </a:t>
            </a:r>
            <a:endParaRPr lang="uk-UA" sz="1400" dirty="0" smtClean="0"/>
          </a:p>
        </p:txBody>
      </p:sp>
      <p:sp>
        <p:nvSpPr>
          <p:cNvPr id="14" name="Прямоугольник 11"/>
          <p:cNvSpPr/>
          <p:nvPr/>
        </p:nvSpPr>
        <p:spPr>
          <a:xfrm>
            <a:off x="6054436" y="2840181"/>
            <a:ext cx="6137564" cy="95410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indent="179388">
              <a:buFont typeface="Arial" pitchFamily="34" charset="0"/>
              <a:buChar char="•"/>
            </a:pPr>
            <a:r>
              <a:rPr lang="uk-UA" sz="1400" b="1" dirty="0" smtClean="0"/>
              <a:t> </a:t>
            </a:r>
            <a:r>
              <a:rPr lang="uk-UA" sz="1400" b="1" noProof="1" smtClean="0"/>
              <a:t>Висвітлено на офіційному вебсайті щоквартальну</a:t>
            </a:r>
          </a:p>
          <a:p>
            <a:pPr lvl="0" indent="179388"/>
            <a:r>
              <a:rPr lang="uk-UA" sz="1400" b="1" noProof="1" smtClean="0"/>
              <a:t> </a:t>
            </a:r>
            <a:r>
              <a:rPr lang="uk-UA" sz="1400" b="1" dirty="0" smtClean="0"/>
              <a:t>інформацію</a:t>
            </a:r>
            <a:r>
              <a:rPr lang="ru-RU" sz="1400" b="1" dirty="0" smtClean="0"/>
              <a:t> </a:t>
            </a:r>
            <a:r>
              <a:rPr lang="uk-UA" sz="1400" b="1" dirty="0" smtClean="0"/>
              <a:t>про проведення консультацій з </a:t>
            </a:r>
          </a:p>
          <a:p>
            <a:pPr lvl="0" indent="179388"/>
            <a:r>
              <a:rPr lang="uk-UA" sz="1400" b="1" dirty="0" smtClean="0"/>
              <a:t> громадськістю у Подільській районній в місті </a:t>
            </a:r>
          </a:p>
          <a:p>
            <a:pPr lvl="0" indent="179388"/>
            <a:r>
              <a:rPr lang="uk-UA" sz="1400" b="1" dirty="0" smtClean="0"/>
              <a:t> Києві  державній адміністрації протягом 2019 року </a:t>
            </a:r>
          </a:p>
        </p:txBody>
      </p:sp>
      <p:sp>
        <p:nvSpPr>
          <p:cNvPr id="19" name="Прямоугольник 12"/>
          <p:cNvSpPr/>
          <p:nvPr/>
        </p:nvSpPr>
        <p:spPr>
          <a:xfrm>
            <a:off x="180109" y="4926312"/>
            <a:ext cx="1201189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>
              <a:buFont typeface="Wingdings" pitchFamily="2" charset="2"/>
              <a:buChar char="ü"/>
            </a:pPr>
            <a:r>
              <a:rPr lang="uk-UA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Координаційно-методичну роботу з Громадською радою при Подільській районній в місті Києві державній адміністрації</a:t>
            </a:r>
          </a:p>
          <a:p>
            <a:pPr lvl="0" indent="179388">
              <a:buFont typeface="Wingdings" pitchFamily="2" charset="2"/>
              <a:buChar char="ü"/>
            </a:pPr>
            <a:r>
              <a:rPr lang="uk-UA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Сприяння налагодженню взаємодії з організаціями громадянського суспільства</a:t>
            </a:r>
          </a:p>
          <a:p>
            <a:pPr indent="179388">
              <a:buFont typeface="Wingdings" pitchFamily="2" charset="2"/>
              <a:buChar char="ü"/>
            </a:pPr>
            <a:r>
              <a:rPr lang="uk-UA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Сприяння проведенню інформаційно-просвітницької кампанії громадського </a:t>
            </a:r>
            <a:r>
              <a:rPr lang="uk-UA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про</a:t>
            </a:r>
            <a:r>
              <a:rPr lang="uk-UA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є</a:t>
            </a:r>
            <a:r>
              <a:rPr lang="uk-UA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кту </a:t>
            </a:r>
            <a:r>
              <a:rPr lang="uk-UA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м. Києва </a:t>
            </a:r>
            <a:r>
              <a:rPr lang="ru-RU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«</a:t>
            </a:r>
            <a:r>
              <a:rPr lang="uk-UA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Громадський бюджет-4</a:t>
            </a:r>
            <a:r>
              <a:rPr lang="uk-UA" sz="1400" dirty="0" smtClean="0"/>
              <a:t>»</a:t>
            </a:r>
            <a:endParaRPr lang="uk-UA" sz="1400" dirty="0"/>
          </a:p>
          <a:p>
            <a:pPr indent="179388">
              <a:buFont typeface="Wingdings" pitchFamily="2" charset="2"/>
              <a:buChar char="ü"/>
            </a:pPr>
            <a:r>
              <a:rPr lang="uk-UA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План заходів з нагоди відзначення 23-ї річниці Конституції  України у Подільському районі м. Києва</a:t>
            </a:r>
          </a:p>
          <a:p>
            <a:pPr lvl="0" indent="179388">
              <a:buFont typeface="Wingdings" pitchFamily="2" charset="2"/>
              <a:buChar char="ü"/>
            </a:pPr>
            <a:r>
              <a:rPr lang="uk-UA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План заходів з нагоди відзначення Дня Державного Прапора України та 28-ї річниці незалежності України у</a:t>
            </a:r>
          </a:p>
          <a:p>
            <a:pPr indent="179388"/>
            <a:r>
              <a:rPr lang="uk-UA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Подільському районі м. Києва</a:t>
            </a:r>
          </a:p>
          <a:p>
            <a:endParaRPr lang="uk-UA" sz="1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5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9772" y="217714"/>
            <a:ext cx="80118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Подільська райдержадміністрація і  громадськість</a:t>
            </a:r>
            <a:endParaRPr lang="uk-UA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1605" y="1579418"/>
            <a:ext cx="6096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000" b="1" dirty="0" smtClean="0"/>
              <a:t>Громадська рада при Подільській районній в місті Києві державній адміністрації </a:t>
            </a:r>
          </a:p>
          <a:p>
            <a:pPr lvl="0"/>
            <a:endParaRPr lang="uk-UA" sz="1000" b="1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 </a:t>
            </a:r>
            <a:r>
              <a:rPr lang="uk-UA" sz="1600" dirty="0" smtClean="0"/>
              <a:t>організовано та проведено </a:t>
            </a:r>
            <a:r>
              <a:rPr lang="uk-UA" sz="1600" b="1" dirty="0" smtClean="0"/>
              <a:t>4 </a:t>
            </a:r>
            <a:r>
              <a:rPr lang="uk-UA" sz="1600" dirty="0" smtClean="0"/>
              <a:t>засідання Громадської ради </a:t>
            </a:r>
            <a:r>
              <a:rPr lang="uk-UA" sz="1600" u="sng" dirty="0" smtClean="0"/>
              <a:t>(2017-2019 рр.)</a:t>
            </a:r>
            <a:r>
              <a:rPr lang="uk-UA" sz="1600" dirty="0" smtClean="0"/>
              <a:t> та </a:t>
            </a:r>
            <a:r>
              <a:rPr lang="uk-UA" sz="1600" b="1" dirty="0"/>
              <a:t>9</a:t>
            </a:r>
            <a:r>
              <a:rPr lang="uk-UA" sz="1600" b="1" dirty="0" smtClean="0"/>
              <a:t> </a:t>
            </a:r>
            <a:r>
              <a:rPr lang="uk-UA" sz="1600" dirty="0" smtClean="0"/>
              <a:t>засідань Громадської ради </a:t>
            </a:r>
            <a:r>
              <a:rPr lang="uk-UA" sz="1600" u="sng" dirty="0" smtClean="0"/>
              <a:t>(2019-2021 рр.)</a:t>
            </a:r>
            <a:endParaRPr lang="uk-UA" sz="1600" dirty="0" smtClean="0"/>
          </a:p>
          <a:p>
            <a:pPr lvl="0">
              <a:buFontTx/>
              <a:buChar char="-"/>
            </a:pPr>
            <a:endParaRPr lang="uk-UA" sz="1600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 </a:t>
            </a:r>
            <a:r>
              <a:rPr lang="uk-UA" sz="1600" dirty="0" smtClean="0"/>
              <a:t>організовано та проведено </a:t>
            </a:r>
            <a:r>
              <a:rPr lang="uk-UA" sz="1600" b="1" dirty="0" smtClean="0"/>
              <a:t>3 </a:t>
            </a:r>
            <a:r>
              <a:rPr lang="uk-UA" sz="1600" dirty="0" smtClean="0"/>
              <a:t>засідання ініціативної групи по формуванню нового складу Громадської ради при Подільській районній в місті Києві державній адміністрації на 2019-2021 рр.</a:t>
            </a:r>
          </a:p>
          <a:p>
            <a:pPr lvl="0"/>
            <a:endParaRPr lang="uk-UA" sz="1600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 </a:t>
            </a:r>
            <a:r>
              <a:rPr lang="uk-UA" sz="1600" b="1" dirty="0" smtClean="0"/>
              <a:t>21.06.2019 </a:t>
            </a:r>
            <a:r>
              <a:rPr lang="uk-UA" sz="1600" dirty="0" smtClean="0"/>
              <a:t>відбулись </a:t>
            </a:r>
            <a:r>
              <a:rPr lang="uk-UA" sz="1600" b="1" dirty="0" smtClean="0"/>
              <a:t>установчі збори</a:t>
            </a:r>
            <a:r>
              <a:rPr lang="uk-UA" sz="1600" dirty="0" smtClean="0"/>
              <a:t>, на яких обрано новий склад Громадської ради при Подільській районній в місті Києві державній адміністрації на 2019-2021 рр. у кількості 14 осіб</a:t>
            </a:r>
            <a:endParaRPr lang="uk-UA" sz="1600" dirty="0"/>
          </a:p>
        </p:txBody>
      </p:sp>
      <p:pic>
        <p:nvPicPr>
          <p:cNvPr id="6" name="Рисунок 5" descr="pod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926" y="185195"/>
            <a:ext cx="816777" cy="10527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2" name="Picture 2" descr="ÐÐ½ÑÑÑÐ°ÑÐ¸Ð²Ð½Ð° Ð³ÑÑÐ¿Ð° Ð· Ð¿ÑÐ´Ð³Ð¾ÑÐ¾Ð²ÐºÐ¸ ÑÑÑÐ°Ð½Ð¾Ð²ÑÐ¸Ñ Ð·Ð±Ð¾ÑÑÐ² Ð¿Ð¾ ÑÐ¾ÑÐ¼ÑÐ²Ð°Ð½Ð½Ñ Ð½Ð¾Ð²Ð¾Ð³Ð¾ ÑÐºÐ»Ð°Ð´Ñ Ð³ÑÐ¾Ð¼Ð°Ð´ÑÑÐºÐ¾Ñ ÑÐ°Ð´Ð¸ Ð¿ÑÐ¸ ÐÐ¾Ð´ÑÐ»ÑÑÑÐºÑÐ¹ Ð ÐÐ Ð¿Ð¾Ð³Ð¾Ð´Ð¸Ð»Ð° ÑÐ¿Ð¸ÑÐ¾Ðº ÐºÐ°Ð½Ð´Ð¸Ð´Ð°ÑÑÐ² Ð´Ð¾ ÑÐºÐ»Ð°Ð´Ñ Ð³ÑÐ¾Ð¼Ð°Ð´ÑÑÐºÐ¾Ñ ÑÐ°Ð´Ð¸, ÑÐºÑ Ð¼Ð¾Ð¶ÑÑÑ Ð±ÑÐ°ÑÐ¸ ÑÑÐ°ÑÑÑ Ð² ÑÑÑÐ°Ð½Ð¾Ð²ÑÐ¸Ñ Ð·Ð±Ð¾ÑÐ°Ñ (ÑÐ¾ÑÐ¾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7605" y="1728297"/>
            <a:ext cx="5497080" cy="3174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0315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255" y="3600649"/>
            <a:ext cx="4641668" cy="31873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9772" y="217714"/>
            <a:ext cx="80118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Подільська райдержадміністрація і  громадськість</a:t>
            </a:r>
            <a:endParaRPr lang="uk-UA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6263" y="1249336"/>
            <a:ext cx="6917509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000" b="1" dirty="0" smtClean="0"/>
              <a:t>Громадська рада при Подільській районній в місті Києві державній адміністрації </a:t>
            </a:r>
          </a:p>
          <a:p>
            <a:pPr lvl="0"/>
            <a:endParaRPr lang="uk-UA" sz="1400" dirty="0" smtClean="0"/>
          </a:p>
          <a:p>
            <a:pPr lvl="0">
              <a:buFont typeface="Wingdings" pitchFamily="2" charset="2"/>
              <a:buChar char="ü"/>
            </a:pPr>
            <a:r>
              <a:rPr lang="uk-UA" sz="1600" dirty="0" smtClean="0"/>
              <a:t> </a:t>
            </a:r>
            <a:r>
              <a:rPr lang="uk-UA" sz="1600" b="1" dirty="0" smtClean="0"/>
              <a:t>В рамках засідань Громадської ради відбулись:</a:t>
            </a:r>
          </a:p>
          <a:p>
            <a:pPr lvl="0">
              <a:buFont typeface="Wingdings" pitchFamily="2" charset="2"/>
              <a:buChar char="ü"/>
            </a:pPr>
            <a:endParaRPr lang="uk-UA" sz="500" dirty="0" smtClean="0"/>
          </a:p>
          <a:p>
            <a:pPr lvl="0">
              <a:buFont typeface="Arial" pitchFamily="34" charset="0"/>
              <a:buChar char="•"/>
            </a:pPr>
            <a:r>
              <a:rPr lang="uk-UA" sz="1600" dirty="0" smtClean="0"/>
              <a:t> презентація </a:t>
            </a:r>
            <a:r>
              <a:rPr lang="uk-UA" sz="1600" dirty="0"/>
              <a:t>Управління Верховного комісара ООН у справах біженців </a:t>
            </a:r>
            <a:r>
              <a:rPr lang="uk-UA" sz="1600" dirty="0" smtClean="0"/>
              <a:t>проєкту </a:t>
            </a:r>
            <a:r>
              <a:rPr lang="uk-UA" sz="1600" dirty="0"/>
              <a:t>муралу з нагоди </a:t>
            </a:r>
            <a:r>
              <a:rPr lang="uk-UA" sz="1600" dirty="0" smtClean="0"/>
              <a:t>відзначення 5-річчя </a:t>
            </a:r>
            <a:r>
              <a:rPr lang="uk-UA" sz="1600" dirty="0"/>
              <a:t>кампанії з подолання безгромадянства, за адресою: </a:t>
            </a:r>
            <a:r>
              <a:rPr lang="uk-UA" sz="1600" dirty="0" smtClean="0"/>
              <a:t>вул</a:t>
            </a:r>
            <a:r>
              <a:rPr lang="uk-UA" sz="1600" dirty="0"/>
              <a:t>. </a:t>
            </a:r>
            <a:r>
              <a:rPr lang="uk-UA" sz="1600" dirty="0" smtClean="0"/>
              <a:t>Ярославська,11;</a:t>
            </a:r>
          </a:p>
          <a:p>
            <a:pPr lvl="0"/>
            <a:endParaRPr lang="uk-UA" sz="500" dirty="0" smtClean="0"/>
          </a:p>
          <a:p>
            <a:pPr lvl="0">
              <a:buFont typeface="Arial" pitchFamily="34" charset="0"/>
              <a:buChar char="•"/>
            </a:pPr>
            <a:r>
              <a:rPr lang="uk-UA" sz="1600" dirty="0" smtClean="0"/>
              <a:t> п</a:t>
            </a:r>
            <a:r>
              <a:rPr lang="uk-UA" sz="1600" dirty="0"/>
              <a:t>резентація «</a:t>
            </a:r>
            <a:r>
              <a:rPr lang="en-US" sz="1600" dirty="0"/>
              <a:t>Community Policing</a:t>
            </a:r>
            <a:r>
              <a:rPr lang="uk-UA" sz="1600" dirty="0" smtClean="0"/>
              <a:t>» щодо взаємодії </a:t>
            </a:r>
            <a:r>
              <a:rPr lang="uk-UA" sz="1600" dirty="0"/>
              <a:t>патрульної поліції з населенням та місцевою </a:t>
            </a:r>
            <a:r>
              <a:rPr lang="uk-UA" sz="1600" dirty="0" smtClean="0"/>
              <a:t>владою;</a:t>
            </a:r>
          </a:p>
          <a:p>
            <a:pPr lvl="0">
              <a:buFont typeface="Arial" pitchFamily="34" charset="0"/>
              <a:buChar char="•"/>
            </a:pPr>
            <a:endParaRPr lang="uk-UA" sz="500" dirty="0" smtClean="0"/>
          </a:p>
          <a:p>
            <a:pPr lvl="0">
              <a:buFont typeface="Arial" pitchFamily="34" charset="0"/>
              <a:buChar char="•"/>
            </a:pPr>
            <a:r>
              <a:rPr lang="uk-UA" sz="1600" dirty="0" smtClean="0"/>
              <a:t> </a:t>
            </a:r>
            <a:r>
              <a:rPr lang="uk-UA" sz="1600" dirty="0"/>
              <a:t>презентація</a:t>
            </a:r>
            <a:r>
              <a:rPr lang="uk-UA" sz="1600" dirty="0" smtClean="0"/>
              <a:t> Управління патрульної поліції у м. Києві «</a:t>
            </a:r>
            <a:r>
              <a:rPr lang="uk-UA" sz="1600" dirty="0" err="1" smtClean="0"/>
              <a:t>Булінг</a:t>
            </a:r>
            <a:r>
              <a:rPr lang="uk-UA" sz="1600" dirty="0" smtClean="0"/>
              <a:t> - </a:t>
            </a:r>
            <a:r>
              <a:rPr lang="uk-UA" sz="1600" dirty="0"/>
              <a:t>(</a:t>
            </a:r>
            <a:r>
              <a:rPr lang="uk-UA" sz="1600" dirty="0" smtClean="0"/>
              <a:t>цькування</a:t>
            </a:r>
            <a:r>
              <a:rPr lang="en-US" sz="1600" dirty="0" smtClean="0"/>
              <a:t>) </a:t>
            </a:r>
            <a:r>
              <a:rPr lang="uk-UA" sz="1600" dirty="0" smtClean="0"/>
              <a:t>учасника </a:t>
            </a:r>
            <a:r>
              <a:rPr lang="uk-UA" sz="1600" dirty="0"/>
              <a:t>освітнього </a:t>
            </a:r>
            <a:r>
              <a:rPr lang="uk-UA" sz="1600" dirty="0" smtClean="0"/>
              <a:t>процесу. Аналіз </a:t>
            </a:r>
            <a:r>
              <a:rPr lang="uk-UA" sz="1600" dirty="0"/>
              <a:t>судової </a:t>
            </a:r>
            <a:r>
              <a:rPr lang="uk-UA" sz="1600" dirty="0" smtClean="0"/>
              <a:t>практики»;</a:t>
            </a:r>
          </a:p>
          <a:p>
            <a:pPr lvl="0">
              <a:buFont typeface="Arial" pitchFamily="34" charset="0"/>
              <a:buChar char="•"/>
            </a:pPr>
            <a:endParaRPr lang="uk-UA" sz="500" dirty="0"/>
          </a:p>
          <a:p>
            <a:pPr lvl="0">
              <a:buFont typeface="Arial" pitchFamily="34" charset="0"/>
              <a:buChar char="•"/>
            </a:pPr>
            <a:r>
              <a:rPr lang="uk-UA" sz="1600" dirty="0" smtClean="0"/>
              <a:t> громадське обговорення проєкту Програми економічного і соціального розвитку міста Києва на 2020 -2022 роки в частині ремонтів та відновлення об’єктів комунальної власності, які перебувають в управлінні Подільської районної в місті Києві державної адміністрації;</a:t>
            </a:r>
          </a:p>
          <a:p>
            <a:pPr lvl="0">
              <a:buFont typeface="Arial" pitchFamily="34" charset="0"/>
              <a:buChar char="•"/>
            </a:pPr>
            <a:endParaRPr lang="uk-UA" sz="500" dirty="0" smtClean="0"/>
          </a:p>
          <a:p>
            <a:pPr>
              <a:buFont typeface="Arial" pitchFamily="34" charset="0"/>
              <a:buChar char="•"/>
            </a:pPr>
            <a:r>
              <a:rPr lang="uk-UA" sz="1600" dirty="0"/>
              <a:t> громадське обговорення показників видаткової частини </a:t>
            </a:r>
            <a:endParaRPr lang="uk-UA" sz="1600" dirty="0" smtClean="0"/>
          </a:p>
          <a:p>
            <a:r>
              <a:rPr lang="uk-UA" sz="1600" dirty="0" smtClean="0"/>
              <a:t>проєкту </a:t>
            </a:r>
            <a:r>
              <a:rPr lang="uk-UA" sz="1600" dirty="0"/>
              <a:t>бюджету м. Києва на 2020 рік для Подільського </a:t>
            </a:r>
            <a:r>
              <a:rPr lang="uk-UA" sz="1600" dirty="0" smtClean="0"/>
              <a:t>району</a:t>
            </a:r>
            <a:endParaRPr lang="uk-UA" sz="1600" dirty="0"/>
          </a:p>
          <a:p>
            <a:pPr lvl="0">
              <a:buFont typeface="Arial" pitchFamily="34" charset="0"/>
              <a:buChar char="•"/>
            </a:pPr>
            <a:endParaRPr lang="uk-UA" sz="1600" dirty="0"/>
          </a:p>
          <a:p>
            <a:pPr lvl="0"/>
            <a:endParaRPr lang="uk-UA" sz="1600" dirty="0" smtClean="0"/>
          </a:p>
          <a:p>
            <a:pPr lvl="0"/>
            <a:endParaRPr lang="uk-UA" sz="1600" dirty="0"/>
          </a:p>
          <a:p>
            <a:pPr lvl="0"/>
            <a:endParaRPr lang="uk-UA" sz="1600" dirty="0" smtClean="0"/>
          </a:p>
        </p:txBody>
      </p:sp>
      <p:pic>
        <p:nvPicPr>
          <p:cNvPr id="6" name="Рисунок 5" descr="pod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926" y="185195"/>
            <a:ext cx="816777" cy="10527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089" y="711562"/>
            <a:ext cx="2813273" cy="37211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www.poglyad.tv/wp-content/uploads/2019/05/FB_IMG_15578167747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2134" y="502491"/>
            <a:ext cx="4616738" cy="313314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9772" y="0"/>
            <a:ext cx="80118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Подільська райдержадміністрація і  громадськість</a:t>
            </a:r>
            <a:endParaRPr lang="uk-UA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5527" y="1787238"/>
            <a:ext cx="6788727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Wingdings" pitchFamily="2" charset="2"/>
              <a:buChar char="ü"/>
            </a:pPr>
            <a:endParaRPr lang="uk-UA" sz="1600" b="1" dirty="0" smtClean="0"/>
          </a:p>
          <a:p>
            <a:pPr marL="179388" lvl="0"/>
            <a:endParaRPr lang="uk-UA" sz="1600" dirty="0" smtClean="0"/>
          </a:p>
          <a:p>
            <a:pPr marL="179388" lvl="0"/>
            <a:r>
              <a:rPr lang="uk-UA" sz="1600" dirty="0" smtClean="0"/>
              <a:t>В рамках налагодження взаємодії з ОГС забезпечено  сприяння участі громадських організацій у конкурсах програм, проєктах, заходах, а також навчальних семінарах, зокрема:</a:t>
            </a:r>
          </a:p>
          <a:p>
            <a:pPr marL="179388" indent="-179388"/>
            <a:endParaRPr lang="uk-UA" sz="800" b="1" dirty="0" smtClean="0"/>
          </a:p>
          <a:p>
            <a:pPr marL="179388" indent="-179388">
              <a:buFont typeface="Wingdings" pitchFamily="2" charset="2"/>
              <a:buChar char="ü"/>
            </a:pPr>
            <a:r>
              <a:rPr lang="uk-UA" sz="1600" b="1" dirty="0" smtClean="0"/>
              <a:t>18.05.2019 – </a:t>
            </a:r>
            <a:r>
              <a:rPr lang="uk-UA" sz="1600" b="1" dirty="0"/>
              <a:t>Ф</a:t>
            </a:r>
            <a:r>
              <a:rPr lang="uk-UA" sz="1600" b="1" dirty="0" smtClean="0"/>
              <a:t>естиваль громадської участі ГБ ФЕСТ</a:t>
            </a:r>
            <a:r>
              <a:rPr lang="uk-UA" sz="1600" dirty="0" smtClean="0"/>
              <a:t>.</a:t>
            </a:r>
            <a:r>
              <a:rPr lang="uk-UA" sz="1600" b="1" dirty="0" smtClean="0"/>
              <a:t> </a:t>
            </a:r>
            <a:r>
              <a:rPr lang="uk-UA" sz="1600" dirty="0" smtClean="0"/>
              <a:t>Подільська районна організація Товариства Червоного</a:t>
            </a:r>
          </a:p>
          <a:p>
            <a:pPr marL="180975" indent="-180975"/>
            <a:r>
              <a:rPr lang="uk-UA" sz="1600" dirty="0"/>
              <a:t> </a:t>
            </a:r>
            <a:r>
              <a:rPr lang="uk-UA" sz="1600" dirty="0" smtClean="0"/>
              <a:t>  Хреста в Україні, в рамках співпраці з управлінням освіти,     презентувала свій проєкт «Дитяча академія першої </a:t>
            </a:r>
          </a:p>
          <a:p>
            <a:r>
              <a:rPr lang="uk-UA" sz="1600" dirty="0"/>
              <a:t> </a:t>
            </a:r>
            <a:r>
              <a:rPr lang="uk-UA" sz="1600" dirty="0" smtClean="0"/>
              <a:t>  допомоги» у форматі влада-громада</a:t>
            </a:r>
          </a:p>
          <a:p>
            <a:pPr marL="179388"/>
            <a:endParaRPr lang="uk-UA" sz="1600" dirty="0" smtClean="0"/>
          </a:p>
          <a:p>
            <a:pPr marL="179388" indent="-179388">
              <a:buFont typeface="Wingdings" pitchFamily="2" charset="2"/>
              <a:buChar char="ü"/>
            </a:pPr>
            <a:r>
              <a:rPr lang="uk-UA" sz="1600" b="1" dirty="0"/>
              <a:t>03.10.2019 – </a:t>
            </a:r>
            <a:r>
              <a:rPr lang="uk-UA" sz="1600" dirty="0"/>
              <a:t>забезпечено організаційне сприяння </a:t>
            </a:r>
          </a:p>
          <a:p>
            <a:pPr marL="180975" indent="-180975"/>
            <a:r>
              <a:rPr lang="uk-UA" sz="1600" dirty="0"/>
              <a:t>   щодо проведення </a:t>
            </a:r>
            <a:r>
              <a:rPr lang="uk-UA" sz="1600" b="1" dirty="0"/>
              <a:t>Форуму </a:t>
            </a:r>
            <a:r>
              <a:rPr lang="uk-UA" sz="1600" b="1" dirty="0" smtClean="0"/>
              <a:t>організацій громадянського суспільства «Київ– столиця діалогу» </a:t>
            </a:r>
          </a:p>
          <a:p>
            <a:r>
              <a:rPr lang="uk-UA" sz="1600" dirty="0" smtClean="0"/>
              <a:t>   у Подільському районі </a:t>
            </a:r>
          </a:p>
          <a:p>
            <a:pPr marL="179388" indent="-179388"/>
            <a:endParaRPr lang="uk-UA" sz="1600" dirty="0"/>
          </a:p>
          <a:p>
            <a:pPr marL="179388" indent="-179388"/>
            <a:endParaRPr lang="uk-UA" sz="1600" dirty="0"/>
          </a:p>
          <a:p>
            <a:pPr marL="179388" indent="-179388"/>
            <a:endParaRPr lang="uk-UA" sz="1600" dirty="0"/>
          </a:p>
          <a:p>
            <a:pPr marL="179388" indent="-179388"/>
            <a:endParaRPr lang="uk-UA" sz="1600" b="1" dirty="0" smtClean="0"/>
          </a:p>
          <a:p>
            <a:pPr marL="179388" indent="-179388"/>
            <a:endParaRPr lang="uk-UA" sz="1600" b="1" dirty="0" smtClean="0"/>
          </a:p>
          <a:p>
            <a:pPr marL="179388" indent="-179388"/>
            <a:endParaRPr lang="uk-UA" sz="1600" b="1" dirty="0" smtClean="0"/>
          </a:p>
          <a:p>
            <a:endParaRPr lang="uk-UA" sz="1000" b="1" dirty="0" smtClean="0"/>
          </a:p>
          <a:p>
            <a:endParaRPr lang="uk-UA" sz="1000" b="1" dirty="0" smtClean="0"/>
          </a:p>
          <a:p>
            <a:pPr indent="179388"/>
            <a:endParaRPr lang="uk-UA" sz="1000" b="1" dirty="0" smtClean="0"/>
          </a:p>
          <a:p>
            <a:pPr indent="179388"/>
            <a:r>
              <a:rPr lang="uk-UA" sz="1600" b="1" dirty="0" smtClean="0"/>
              <a:t>  </a:t>
            </a:r>
            <a:endParaRPr lang="uk-UA" b="1" dirty="0"/>
          </a:p>
        </p:txBody>
      </p:sp>
      <p:pic>
        <p:nvPicPr>
          <p:cNvPr id="10" name="Рисунок 9" descr="pod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926" y="185195"/>
            <a:ext cx="816777" cy="10527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кутник 10"/>
          <p:cNvSpPr/>
          <p:nvPr/>
        </p:nvSpPr>
        <p:spPr>
          <a:xfrm>
            <a:off x="1" y="1205345"/>
            <a:ext cx="7259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 algn="ctr"/>
            <a:r>
              <a:rPr lang="uk-UA" sz="2400" b="1" dirty="0" smtClean="0"/>
              <a:t>Взаємодія з організаціями громадянського суспільства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01" y="3568701"/>
            <a:ext cx="25397" cy="253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474" y="3763765"/>
            <a:ext cx="4152848" cy="3025609"/>
          </a:xfrm>
          <a:prstGeom prst="rect">
            <a:avLst/>
          </a:prstGeom>
        </p:spPr>
      </p:pic>
      <p:pic>
        <p:nvPicPr>
          <p:cNvPr id="12" name="Picture 4" descr="На данном изображении может находиться: 7 человек, люди улыбаются, на улиц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53413" y="1881476"/>
            <a:ext cx="39385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200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1477542"/>
            <a:ext cx="4696690" cy="317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99772" y="217714"/>
            <a:ext cx="80118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Подільська райдержадміністрація і  громадськість</a:t>
            </a:r>
            <a:endParaRPr lang="uk-UA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12113" y="5204230"/>
            <a:ext cx="58928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b="1" dirty="0"/>
              <a:t>«</a:t>
            </a:r>
            <a:r>
              <a:rPr lang="uk-UA" sz="1600" b="1" dirty="0"/>
              <a:t>Комітет мікрорайону </a:t>
            </a:r>
            <a:r>
              <a:rPr lang="ru-RU" sz="1600" b="1" dirty="0"/>
              <a:t>«</a:t>
            </a:r>
            <a:r>
              <a:rPr lang="uk-UA" sz="1600" b="1" dirty="0" smtClean="0"/>
              <a:t>Куренівка»</a:t>
            </a:r>
            <a:r>
              <a:rPr lang="uk-UA" sz="1600" dirty="0" smtClean="0"/>
              <a:t> </a:t>
            </a:r>
            <a:r>
              <a:rPr lang="uk-UA" sz="1600" dirty="0"/>
              <a:t>став одним із переможців міського </a:t>
            </a:r>
            <a:r>
              <a:rPr lang="uk-UA" sz="1600" dirty="0" smtClean="0"/>
              <a:t>конкурсу </a:t>
            </a:r>
            <a:r>
              <a:rPr lang="uk-UA" sz="1600" dirty="0" err="1" smtClean="0"/>
              <a:t>проєктів</a:t>
            </a:r>
            <a:r>
              <a:rPr lang="uk-UA" sz="1600" dirty="0" smtClean="0"/>
              <a:t> </a:t>
            </a:r>
            <a:r>
              <a:rPr lang="uk-UA" sz="1600" dirty="0"/>
              <a:t>та програм розвитку місцевого самоврядування </a:t>
            </a:r>
            <a:r>
              <a:rPr lang="uk-UA" sz="1600" dirty="0" smtClean="0"/>
              <a:t>у 2019 році </a:t>
            </a:r>
            <a:r>
              <a:rPr lang="uk-UA" sz="1600" dirty="0"/>
              <a:t>з </a:t>
            </a:r>
            <a:r>
              <a:rPr lang="uk-UA" sz="1600" dirty="0" err="1" smtClean="0"/>
              <a:t>проєктом</a:t>
            </a:r>
            <a:r>
              <a:rPr lang="uk-UA" sz="1600" dirty="0" smtClean="0"/>
              <a:t> </a:t>
            </a:r>
            <a:r>
              <a:rPr lang="uk-UA" sz="1600" dirty="0"/>
              <a:t>«</a:t>
            </a:r>
            <a:r>
              <a:rPr lang="uk-UA" sz="1600" b="1" dirty="0"/>
              <a:t>Енергозберігаюче LED освітлення вхідних груп будинків</a:t>
            </a:r>
            <a:r>
              <a:rPr lang="uk-UA" sz="1600" b="1" dirty="0" smtClean="0"/>
              <a:t>» </a:t>
            </a:r>
            <a:r>
              <a:rPr lang="uk-UA" sz="1600" dirty="0" smtClean="0"/>
              <a:t>на </a:t>
            </a:r>
            <a:r>
              <a:rPr lang="uk-UA" sz="1600" dirty="0"/>
              <a:t>суму </a:t>
            </a:r>
            <a:r>
              <a:rPr lang="uk-UA" dirty="0"/>
              <a:t>147 894,00 грн</a:t>
            </a:r>
            <a:r>
              <a:rPr lang="uk-UA" dirty="0" smtClean="0"/>
              <a:t>.</a:t>
            </a:r>
            <a:r>
              <a:rPr lang="uk-UA" sz="1600" dirty="0" smtClean="0"/>
              <a:t> </a:t>
            </a:r>
            <a:endParaRPr lang="uk-UA" sz="1600" dirty="0"/>
          </a:p>
          <a:p>
            <a:pPr lvl="0">
              <a:buFont typeface="Wingdings" pitchFamily="2" charset="2"/>
              <a:buChar char="ü"/>
            </a:pPr>
            <a:endParaRPr lang="uk-UA" sz="1600" b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203200" y="4650233"/>
            <a:ext cx="1243148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uk-UA" sz="1600" b="1" u="sng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endParaRPr lang="ru-RU" sz="5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«</a:t>
            </a:r>
            <a:r>
              <a:rPr lang="uk-UA" sz="1600" dirty="0" smtClean="0"/>
              <a:t>Комітет мікрорайону «Рада мікрорайону Нивки»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«</a:t>
            </a:r>
            <a:r>
              <a:rPr lang="uk-UA" sz="1600" dirty="0" smtClean="0"/>
              <a:t>Комітет мікрорайону </a:t>
            </a:r>
            <a:r>
              <a:rPr lang="ru-RU" sz="1600" dirty="0" smtClean="0"/>
              <a:t>«</a:t>
            </a:r>
            <a:r>
              <a:rPr lang="uk-UA" sz="1600" dirty="0" smtClean="0"/>
              <a:t>Куренівка»</a:t>
            </a:r>
          </a:p>
          <a:p>
            <a:pPr lvl="0">
              <a:buFont typeface="Wingdings" pitchFamily="2" charset="2"/>
              <a:buChar char="ü"/>
            </a:pPr>
            <a:r>
              <a:rPr lang="uk-UA" sz="1600" dirty="0" smtClean="0"/>
              <a:t>«Комітет мікрорайону «Рада житлового масиву </a:t>
            </a:r>
          </a:p>
          <a:p>
            <a:pPr lvl="0"/>
            <a:r>
              <a:rPr lang="uk-UA" sz="1600" dirty="0" smtClean="0"/>
              <a:t>   «Виноградар»</a:t>
            </a:r>
          </a:p>
          <a:p>
            <a:pPr>
              <a:buFont typeface="Wingdings" pitchFamily="2" charset="2"/>
              <a:buChar char="ü"/>
            </a:pPr>
            <a:r>
              <a:rPr lang="uk-UA" sz="1600" dirty="0" smtClean="0"/>
              <a:t>«</a:t>
            </a:r>
            <a:r>
              <a:rPr lang="uk-UA" sz="1600" dirty="0"/>
              <a:t>Вуличний комітет «</a:t>
            </a:r>
            <a:r>
              <a:rPr lang="uk-UA" sz="1600" dirty="0" err="1"/>
              <a:t>Воздвиженка</a:t>
            </a:r>
            <a:r>
              <a:rPr lang="uk-UA" sz="1600" dirty="0" smtClean="0"/>
              <a:t>»</a:t>
            </a:r>
          </a:p>
          <a:p>
            <a:pPr>
              <a:buFont typeface="Wingdings" pitchFamily="2" charset="2"/>
              <a:buChar char="ü"/>
            </a:pPr>
            <a:r>
              <a:rPr lang="uk-UA" sz="1600" dirty="0"/>
              <a:t>«Комітет мікрорайону «</a:t>
            </a:r>
            <a:r>
              <a:rPr lang="uk-UA" sz="1600" dirty="0" err="1"/>
              <a:t>Мостицький</a:t>
            </a:r>
            <a:r>
              <a:rPr lang="uk-UA" sz="1600" dirty="0"/>
              <a:t>»</a:t>
            </a:r>
          </a:p>
          <a:p>
            <a:pPr>
              <a:buFont typeface="Wingdings" pitchFamily="2" charset="2"/>
              <a:buChar char="ü"/>
            </a:pPr>
            <a:endParaRPr lang="uk-UA" sz="1600" dirty="0"/>
          </a:p>
          <a:p>
            <a:pPr lvl="0">
              <a:buFont typeface="Wingdings" pitchFamily="2" charset="2"/>
              <a:buChar char="ü"/>
            </a:pPr>
            <a:endParaRPr lang="uk-UA" sz="16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328228" y="1320578"/>
            <a:ext cx="56605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uk-UA" sz="2400" b="1" dirty="0" smtClean="0"/>
          </a:p>
          <a:p>
            <a:pPr lvl="0" algn="ctr"/>
            <a:endParaRPr lang="uk-UA" sz="2400" b="1" dirty="0" smtClean="0"/>
          </a:p>
          <a:p>
            <a:pPr lvl="0" algn="ctr"/>
            <a:endParaRPr lang="uk-UA" sz="2400" b="1" dirty="0" smtClean="0"/>
          </a:p>
          <a:p>
            <a:pPr lvl="0" algn="ctr"/>
            <a:endParaRPr lang="uk-UA" sz="2400" b="1" dirty="0" smtClean="0"/>
          </a:p>
        </p:txBody>
      </p:sp>
      <p:pic>
        <p:nvPicPr>
          <p:cNvPr id="11" name="Рисунок 10" descr="pod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926" y="185195"/>
            <a:ext cx="816777" cy="10527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325815" y="4857234"/>
            <a:ext cx="3336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u="sng" dirty="0" smtClean="0"/>
              <a:t>Найактивніші ОСН Подолу: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9100" y="1549400"/>
            <a:ext cx="4419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smtClean="0">
                <a:solidFill>
                  <a:schemeClr val="bg2"/>
                </a:solidFill>
              </a:rPr>
              <a:t>9</a:t>
            </a:r>
            <a:r>
              <a:rPr lang="uk-UA" sz="2000" b="1" dirty="0" smtClean="0">
                <a:solidFill>
                  <a:schemeClr val="bg2"/>
                </a:solidFill>
              </a:rPr>
              <a:t> </a:t>
            </a:r>
            <a:r>
              <a:rPr lang="uk-UA" b="1" dirty="0" smtClean="0">
                <a:solidFill>
                  <a:schemeClr val="bg2"/>
                </a:solidFill>
              </a:rPr>
              <a:t>органів самоорганізації населення зареєстровано в районі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146" y="1372702"/>
            <a:ext cx="2976654" cy="35890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138" y="1372702"/>
            <a:ext cx="2666289" cy="35890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d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926" y="185195"/>
            <a:ext cx="816777" cy="10527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1959429" y="2467430"/>
            <a:ext cx="8577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 smtClean="0"/>
              <a:t>Дякую за увагу!</a:t>
            </a:r>
            <a:endParaRPr lang="uk-UA" sz="72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1840</TotalTime>
  <Words>607</Words>
  <Application>Microsoft Office PowerPoint</Application>
  <PresentationFormat>Широкий екран</PresentationFormat>
  <Paragraphs>101</Paragraphs>
  <Slides>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Wingdings</vt:lpstr>
      <vt:lpstr>Wingdings 3</vt:lpstr>
      <vt:lpstr>Ион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</dc:creator>
  <cp:lastModifiedBy>Шіошвілі Світлана Володимирівна</cp:lastModifiedBy>
  <cp:revision>200</cp:revision>
  <dcterms:created xsi:type="dcterms:W3CDTF">2013-07-31T16:30:56Z</dcterms:created>
  <dcterms:modified xsi:type="dcterms:W3CDTF">2020-07-09T07:35:31Z</dcterms:modified>
</cp:coreProperties>
</file>